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itchFamily="34" charset="0"/>
      <p:regular r:id="rId13"/>
      <p:bold r:id="rId14"/>
      <p:italic r:id="rId15"/>
      <p:boldItalic r:id="rId16"/>
    </p:embeddedFont>
    <p:embeddedFont>
      <p:font typeface="Fira Sans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-523" y="-101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-2-2.svg>
</file>

<file path=ppt/media/image-3-3.svg>
</file>

<file path=ppt/media/image-6-2.svg>
</file>

<file path=ppt/media/image-8-2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-2-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-3-3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-6-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-8-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Apple Inc.: From Garage Start-up to Global Tech Giant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journey of innovation, resilience, and visionary thinking that transformed the technology landscape forever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979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6873" y="3520678"/>
            <a:ext cx="12466082" cy="599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The Legacy of Apple: Innovation, Design, and Culture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96873" y="4363403"/>
            <a:ext cx="4304109" cy="1629966"/>
          </a:xfrm>
          <a:prstGeom prst="roundRect">
            <a:avLst>
              <a:gd name="adj" fmla="val 1765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888683" y="4555212"/>
            <a:ext cx="2397919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Enduring Vision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88683" y="4952167"/>
            <a:ext cx="3920490" cy="8493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Steve Jobs' philosophy of simplicity, elegance, and user-centric design continues to drive every Apple innovation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5163145" y="4363403"/>
            <a:ext cx="4304109" cy="1629966"/>
          </a:xfrm>
          <a:prstGeom prst="roundRect">
            <a:avLst>
              <a:gd name="adj" fmla="val 1765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5354955" y="4555212"/>
            <a:ext cx="2397919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Seamless Ecosystem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5354955" y="4952167"/>
            <a:ext cx="3920490" cy="8493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Apple's integrated approach creates fluid, intuitive experiences that connect billions of users worldwide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9629418" y="4363403"/>
            <a:ext cx="4304109" cy="1629966"/>
          </a:xfrm>
          <a:prstGeom prst="roundRect">
            <a:avLst>
              <a:gd name="adj" fmla="val 1765"/>
            </a:avLst>
          </a:prstGeom>
          <a:solidFill>
            <a:srgbClr val="433550"/>
          </a:solidFill>
          <a:ln/>
        </p:spPr>
      </p:sp>
      <p:sp>
        <p:nvSpPr>
          <p:cNvPr id="11" name="Text 8"/>
          <p:cNvSpPr/>
          <p:nvPr/>
        </p:nvSpPr>
        <p:spPr>
          <a:xfrm>
            <a:off x="9821228" y="4555212"/>
            <a:ext cx="2397919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Global Influence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9821228" y="4952167"/>
            <a:ext cx="3920490" cy="8493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Inspires innovation across technology, design, and business, setting standards that competitors follow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984528" y="6358176"/>
            <a:ext cx="12948999" cy="566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story of Apple is a testament to creativity, resilience, and visionary thinking—proving that with passion and perseverance, even a garage start-up can change the world.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96873" y="6175772"/>
            <a:ext cx="22860" cy="931069"/>
          </a:xfrm>
          <a:prstGeom prst="rect">
            <a:avLst/>
          </a:prstGeom>
          <a:solidFill>
            <a:srgbClr val="F94CAF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79859" y="520898"/>
            <a:ext cx="741640" cy="335994"/>
          </a:xfrm>
          <a:prstGeom prst="roundRect">
            <a:avLst>
              <a:gd name="adj" fmla="val 6765"/>
            </a:avLst>
          </a:prstGeom>
          <a:solidFill>
            <a:srgbClr val="4A022B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93445" y="613172"/>
            <a:ext cx="151448" cy="15144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20616" y="577691"/>
            <a:ext cx="287298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1976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779859" y="920115"/>
            <a:ext cx="9941243" cy="591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The Humble Beginning: 1976 Garage Founding</a:t>
            </a:r>
            <a:endParaRPr lang="en-US" sz="3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859" y="1927265"/>
            <a:ext cx="5627489" cy="562748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77169" y="1891665"/>
            <a:ext cx="6980753" cy="834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Steve Jobs, Steve Wozniak, and Ronald Wayne founded Apple Computer on 1st April 1976 in Jobs' family garage in Cupertino, California. This modest beginning would spark a technological revolution.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6877169" y="2867978"/>
            <a:ext cx="6980753" cy="111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venture was funded by selling personal possessions: Jobs sold his Volkswagen van whilst Wozniak parted with his beloved HP calculator. Their first creation, the Apple I, was a hand-built personal computer kit that laid the groundwork for everything to come.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1050488"/>
            <a:ext cx="1895713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F94CAF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423898" y="1180505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96075" y="1126093"/>
            <a:ext cx="133611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94CA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BREAKTHROUGH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280190" y="158269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Apple II: The Computer That Changed Everything</a:t>
            </a:r>
            <a:endParaRPr lang="en-US" sz="4450" dirty="0"/>
          </a:p>
        </p:txBody>
      </p:sp>
      <p:sp>
        <p:nvSpPr>
          <p:cNvPr id="7" name="Shape 3"/>
          <p:cNvSpPr/>
          <p:nvPr/>
        </p:nvSpPr>
        <p:spPr>
          <a:xfrm>
            <a:off x="6280190" y="3340418"/>
            <a:ext cx="2367558" cy="3838694"/>
          </a:xfrm>
          <a:prstGeom prst="roundRect">
            <a:avLst>
              <a:gd name="adj" fmla="val 1437"/>
            </a:avLst>
          </a:prstGeom>
          <a:solidFill>
            <a:srgbClr val="433550"/>
          </a:solidFill>
          <a:ln/>
        </p:spPr>
      </p:sp>
      <p:sp>
        <p:nvSpPr>
          <p:cNvPr id="8" name="Text 4"/>
          <p:cNvSpPr/>
          <p:nvPr/>
        </p:nvSpPr>
        <p:spPr>
          <a:xfrm>
            <a:off x="6507004" y="3567232"/>
            <a:ext cx="191393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Colour Graphics Pioneer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507004" y="4766310"/>
            <a:ext cx="19139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Revolutionary colour display capabilities and open architecture design that invited innovation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8874562" y="3340418"/>
            <a:ext cx="2367558" cy="3838694"/>
          </a:xfrm>
          <a:prstGeom prst="roundRect">
            <a:avLst>
              <a:gd name="adj" fmla="val 1437"/>
            </a:avLst>
          </a:prstGeom>
          <a:solidFill>
            <a:srgbClr val="433550"/>
          </a:solidFill>
          <a:ln/>
        </p:spPr>
      </p:sp>
      <p:sp>
        <p:nvSpPr>
          <p:cNvPr id="11" name="Text 7"/>
          <p:cNvSpPr/>
          <p:nvPr/>
        </p:nvSpPr>
        <p:spPr>
          <a:xfrm>
            <a:off x="9101376" y="3567232"/>
            <a:ext cx="19139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Market Success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101376" y="4411980"/>
            <a:ext cx="19139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Became one of the first highly successful mass-produced microcomputers in history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11468933" y="3340418"/>
            <a:ext cx="2367558" cy="3838694"/>
          </a:xfrm>
          <a:prstGeom prst="roundRect">
            <a:avLst>
              <a:gd name="adj" fmla="val 1437"/>
            </a:avLst>
          </a:prstGeom>
          <a:solidFill>
            <a:srgbClr val="433550"/>
          </a:solidFill>
          <a:ln/>
        </p:spPr>
      </p:sp>
      <p:sp>
        <p:nvSpPr>
          <p:cNvPr id="14" name="Text 10"/>
          <p:cNvSpPr/>
          <p:nvPr/>
        </p:nvSpPr>
        <p:spPr>
          <a:xfrm>
            <a:off x="11695748" y="3567232"/>
            <a:ext cx="19139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Education Leader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11695748" y="4411980"/>
            <a:ext cx="191393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Achieved remarkable early success in education and small business markets worldwide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255157" y="483037"/>
            <a:ext cx="497562" cy="304681"/>
          </a:xfrm>
          <a:prstGeom prst="roundRect">
            <a:avLst>
              <a:gd name="adj" fmla="val 6918"/>
            </a:avLst>
          </a:prstGeom>
          <a:solidFill>
            <a:srgbClr val="4A022B"/>
          </a:solidFill>
          <a:ln/>
        </p:spPr>
      </p:sp>
      <p:sp>
        <p:nvSpPr>
          <p:cNvPr id="3" name="Text 1"/>
          <p:cNvSpPr/>
          <p:nvPr/>
        </p:nvSpPr>
        <p:spPr>
          <a:xfrm>
            <a:off x="1360527" y="535662"/>
            <a:ext cx="286822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1984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1255157" y="842010"/>
            <a:ext cx="5267801" cy="548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The Macintosh Revolution</a:t>
            </a:r>
            <a:endParaRPr lang="en-US" sz="3450" dirty="0"/>
          </a:p>
        </p:txBody>
      </p:sp>
      <p:sp>
        <p:nvSpPr>
          <p:cNvPr id="5" name="Text 3"/>
          <p:cNvSpPr/>
          <p:nvPr/>
        </p:nvSpPr>
        <p:spPr>
          <a:xfrm>
            <a:off x="1255157" y="1730812"/>
            <a:ext cx="289714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 New Era of Computing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1255157" y="2196108"/>
            <a:ext cx="5845850" cy="747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Launched with the iconic "1984" Super Bowl commercial directed by Ridley Scott, the Macintosh introduced the world to personal computing as we know it today.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1255157" y="3066098"/>
            <a:ext cx="5845850" cy="747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It was the first personal computer featuring a graphical user interface (GUI) and mouse, making technology accessible to everyone—not just programmers and enthusiasts.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1255157" y="3936087"/>
            <a:ext cx="5845850" cy="498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Macintosh set entirely new standards for user-friendly computing and elegant design.</a:t>
            </a:r>
            <a:endParaRPr lang="en-US" sz="13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013" y="1747838"/>
            <a:ext cx="5845850" cy="58458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597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The Dark Years and Jobs' Departure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417445"/>
            <a:ext cx="30480" cy="5152430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657356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4174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24599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4953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1985: Jobs Leaves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2985730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Internal power struggles and boardroom conflicts led to Steve Jobs' dramatic departure from the company he co-founded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767977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45280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2" name="Text 9"/>
          <p:cNvSpPr/>
          <p:nvPr/>
        </p:nvSpPr>
        <p:spPr>
          <a:xfrm>
            <a:off x="6365260" y="45705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46059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1990s: Struggling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5096351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Apple faced a series of product failures, declining market share, and mounting financial difficulties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6515695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62757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631829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63536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1997: Near Collapse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6844070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company teetered on the brink of bankruptcy, desperately needing new direction and innovation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79859" y="520898"/>
            <a:ext cx="1303139" cy="335994"/>
          </a:xfrm>
          <a:prstGeom prst="roundRect">
            <a:avLst>
              <a:gd name="adj" fmla="val 6765"/>
            </a:avLst>
          </a:prstGeom>
          <a:solidFill>
            <a:srgbClr val="4A022B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93445" y="613172"/>
            <a:ext cx="151448" cy="15144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20616" y="577691"/>
            <a:ext cx="848797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RETURN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779859" y="920115"/>
            <a:ext cx="9941243" cy="591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Steve Jobs Returns and the iMac Revolution</a:t>
            </a:r>
            <a:endParaRPr lang="en-US" sz="3700" dirty="0"/>
          </a:p>
        </p:txBody>
      </p:sp>
      <p:sp>
        <p:nvSpPr>
          <p:cNvPr id="6" name="Text 3"/>
          <p:cNvSpPr/>
          <p:nvPr/>
        </p:nvSpPr>
        <p:spPr>
          <a:xfrm>
            <a:off x="779859" y="1907500"/>
            <a:ext cx="2981682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 Triumphant Comeback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79859" y="2420779"/>
            <a:ext cx="6980753" cy="834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Jobs returned to Apple after the company acquired his new venture, NeXT, in 1997. It was a homecoming that would save the company and reshape the entire technology industry.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79859" y="3397091"/>
            <a:ext cx="6980753" cy="111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 1998, he introduced the colourful, translucent, all-in-one iMac—a bold statement that revitalised Apple's brand identity. The iMac marked the beginning of Apple's unwavering focus on sleek, minimalist design and seamlessly integrated hardware-software experiences.</a:t>
            </a:r>
            <a:endParaRPr lang="en-US" sz="14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0433" y="1927265"/>
            <a:ext cx="5627489" cy="56274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5306" y="632222"/>
            <a:ext cx="7606189" cy="2059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The iPod and iTunes: Disrupting the Music Industry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255306" y="3010972"/>
            <a:ext cx="219670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01</a:t>
            </a:r>
            <a:endParaRPr lang="en-US" sz="17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306" y="3353872"/>
            <a:ext cx="3696653" cy="30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55306" y="3524607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iPod Launch (2001)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6255306" y="3995499"/>
            <a:ext cx="3696653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Revolutionised portable music with its elegant interface, massive storage capacity, and the promise of "1,000 songs in your pocket"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10164723" y="3010972"/>
            <a:ext cx="219670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02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4723" y="3353872"/>
            <a:ext cx="3696772" cy="30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164723" y="3524607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iTunes Store (2003)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0164723" y="3995499"/>
            <a:ext cx="3696772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Pioneered legal digital music sales, transforming how people discovered, purchased, and enjoyed music worldwide</a:t>
            </a: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6255306" y="5756434"/>
            <a:ext cx="219670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03</a:t>
            </a:r>
            <a:endParaRPr lang="en-US" sz="17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5306" y="6077307"/>
            <a:ext cx="7606189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255306" y="6270069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Beyond Computers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6255306" y="6740962"/>
            <a:ext cx="7606189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Established Apple as a dominant force in consumer electronics, expanding far beyond its computer origins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751290" y="804743"/>
            <a:ext cx="1295757" cy="273248"/>
          </a:xfrm>
          <a:prstGeom prst="roundRect">
            <a:avLst>
              <a:gd name="adj" fmla="val 7083"/>
            </a:avLst>
          </a:prstGeom>
          <a:solidFill>
            <a:srgbClr val="4A022B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847969" y="876895"/>
            <a:ext cx="128945" cy="12894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41327" y="853083"/>
            <a:ext cx="909042" cy="176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GAME CHANGER</a:t>
            </a:r>
            <a:endParaRPr lang="en-US" sz="1000" dirty="0"/>
          </a:p>
        </p:txBody>
      </p:sp>
      <p:sp>
        <p:nvSpPr>
          <p:cNvPr id="5" name="Text 2"/>
          <p:cNvSpPr/>
          <p:nvPr/>
        </p:nvSpPr>
        <p:spPr>
          <a:xfrm>
            <a:off x="1751290" y="1123831"/>
            <a:ext cx="8869323" cy="503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The iPhone Era: Redefining Mobile Technology</a:t>
            </a:r>
            <a:endParaRPr lang="en-US" sz="31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1290" y="1928574"/>
            <a:ext cx="5367218" cy="536721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19511" y="1914287"/>
            <a:ext cx="350639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Three Devices, One Revolution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7519511" y="2331363"/>
            <a:ext cx="5367218" cy="441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Introduced in 2007, the iPhone brilliantly combined a mobile phone, iPod, and internet device into one revolutionary product.</a:t>
            </a:r>
            <a:endParaRPr lang="en-US" sz="1250" dirty="0"/>
          </a:p>
        </p:txBody>
      </p:sp>
      <p:sp>
        <p:nvSpPr>
          <p:cNvPr id="9" name="Shape 5"/>
          <p:cNvSpPr/>
          <p:nvPr/>
        </p:nvSpPr>
        <p:spPr>
          <a:xfrm>
            <a:off x="7519511" y="2901791"/>
            <a:ext cx="5367218" cy="1176218"/>
          </a:xfrm>
          <a:prstGeom prst="roundRect">
            <a:avLst>
              <a:gd name="adj" fmla="val 9329"/>
            </a:avLst>
          </a:prstGeom>
          <a:solidFill>
            <a:srgbClr val="241631"/>
          </a:solidFill>
          <a:ln w="22860">
            <a:solidFill>
              <a:srgbClr val="5C4E69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6651" y="2901791"/>
            <a:ext cx="91440" cy="117621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72162" y="3085862"/>
            <a:ext cx="2115383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Multi-Touch Interface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7772162" y="3452455"/>
            <a:ext cx="4930497" cy="441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Introduced intuitive gesture controls that made technology feel natural</a:t>
            </a:r>
            <a:endParaRPr lang="en-US" sz="1250" dirty="0"/>
          </a:p>
        </p:txBody>
      </p:sp>
      <p:sp>
        <p:nvSpPr>
          <p:cNvPr id="13" name="Shape 8"/>
          <p:cNvSpPr/>
          <p:nvPr/>
        </p:nvSpPr>
        <p:spPr>
          <a:xfrm>
            <a:off x="7519511" y="4192667"/>
            <a:ext cx="5367218" cy="1176218"/>
          </a:xfrm>
          <a:prstGeom prst="roundRect">
            <a:avLst>
              <a:gd name="adj" fmla="val 9329"/>
            </a:avLst>
          </a:prstGeom>
          <a:solidFill>
            <a:srgbClr val="241631"/>
          </a:solidFill>
          <a:ln w="22860">
            <a:solidFill>
              <a:srgbClr val="5C4E69"/>
            </a:solidFill>
            <a:prstDash val="solid"/>
          </a:ln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6651" y="4192667"/>
            <a:ext cx="91440" cy="1176218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772162" y="4376738"/>
            <a:ext cx="2015847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App Store Ecosystem</a:t>
            </a:r>
            <a:endParaRPr lang="en-US" sz="1550" dirty="0"/>
          </a:p>
        </p:txBody>
      </p:sp>
      <p:sp>
        <p:nvSpPr>
          <p:cNvPr id="16" name="Text 10"/>
          <p:cNvSpPr/>
          <p:nvPr/>
        </p:nvSpPr>
        <p:spPr>
          <a:xfrm>
            <a:off x="7772162" y="4743331"/>
            <a:ext cx="4930497" cy="441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Created an entirely new economy for developers and transformed software distribution</a:t>
            </a:r>
            <a:endParaRPr lang="en-US" sz="1250" dirty="0"/>
          </a:p>
        </p:txBody>
      </p:sp>
      <p:sp>
        <p:nvSpPr>
          <p:cNvPr id="17" name="Shape 11"/>
          <p:cNvSpPr/>
          <p:nvPr/>
        </p:nvSpPr>
        <p:spPr>
          <a:xfrm>
            <a:off x="7519511" y="5483543"/>
            <a:ext cx="5367218" cy="1176218"/>
          </a:xfrm>
          <a:prstGeom prst="roundRect">
            <a:avLst>
              <a:gd name="adj" fmla="val 9329"/>
            </a:avLst>
          </a:prstGeom>
          <a:solidFill>
            <a:srgbClr val="241631"/>
          </a:solidFill>
          <a:ln w="22860">
            <a:solidFill>
              <a:srgbClr val="5C4E69"/>
            </a:solidFill>
            <a:prstDash val="solid"/>
          </a:ln>
        </p:spPr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6651" y="5483543"/>
            <a:ext cx="91440" cy="1176218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7772162" y="5667613"/>
            <a:ext cx="2316837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Industry Transformation</a:t>
            </a:r>
            <a:endParaRPr lang="en-US" sz="1550" dirty="0"/>
          </a:p>
        </p:txBody>
      </p:sp>
      <p:sp>
        <p:nvSpPr>
          <p:cNvPr id="20" name="Text 13"/>
          <p:cNvSpPr/>
          <p:nvPr/>
        </p:nvSpPr>
        <p:spPr>
          <a:xfrm>
            <a:off x="7772162" y="6034207"/>
            <a:ext cx="4930497" cy="441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Sparked the smartphone revolution, reshaping communications, entertainment, and commerce globally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77158"/>
            <a:ext cx="127569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Apple Today: Innovation and Market Leadership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5291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$3T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3384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Market Valuation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87512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World's most valuable company as of 2026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35291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2B+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3384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Active Devices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35893" y="387512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Installed base worldwide across all products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35291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100%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3384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Carbon Neutral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7995" y="387512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Commitment to environmental sustainability by 2030</a:t>
            </a:r>
            <a:endParaRPr lang="en-US" sz="175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856083"/>
            <a:ext cx="1480185" cy="1480185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2557463" y="4856083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Expanding Ecosystem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557463" y="5700832"/>
            <a:ext cx="23949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iPad, Apple Watch, AirPods, and Apple Silicon Macs continue pushing boundaries</a:t>
            </a:r>
            <a:endParaRPr lang="en-US" sz="1750" dirty="0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4856083"/>
            <a:ext cx="1480185" cy="148018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999565" y="4856083"/>
            <a:ext cx="23949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Services Growth</a:t>
            </a:r>
            <a:endParaRPr lang="en-US" sz="2200" dirty="0"/>
          </a:p>
        </p:txBody>
      </p:sp>
      <p:sp>
        <p:nvSpPr>
          <p:cNvPr id="17" name="Text 13"/>
          <p:cNvSpPr/>
          <p:nvPr/>
        </p:nvSpPr>
        <p:spPr>
          <a:xfrm>
            <a:off x="6999565" y="5346502"/>
            <a:ext cx="23949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Apple TV+, Apple Music, iCloud, and Apple Pay drive recurring revenue</a:t>
            </a:r>
            <a:endParaRPr lang="en-US" sz="1750" dirty="0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4856083"/>
            <a:ext cx="1480185" cy="1480185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1441668" y="4856083"/>
            <a:ext cx="23949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Privacy First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11441668" y="5346502"/>
            <a:ext cx="23949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Leading industry commitment to user privacy and data security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738</Words>
  <Application>Microsoft Office PowerPoint</Application>
  <PresentationFormat>Custom</PresentationFormat>
  <Paragraphs>89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Inconsolata Bold</vt:lpstr>
      <vt:lpstr>Calibri</vt:lpstr>
      <vt:lpstr>Fira Sans</vt:lpstr>
      <vt:lpstr>Inconsolata Light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Anubhav Raj Singh</dc:creator>
  <cp:lastModifiedBy>Anubhav Raj Singh</cp:lastModifiedBy>
  <cp:revision>1</cp:revision>
  <dcterms:created xsi:type="dcterms:W3CDTF">2026-01-29T07:54:52Z</dcterms:created>
  <dcterms:modified xsi:type="dcterms:W3CDTF">2026-02-09T12:11:58Z</dcterms:modified>
</cp:coreProperties>
</file>